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334" r:id="rId8"/>
    <p:sldId id="335" r:id="rId9"/>
    <p:sldId id="336" r:id="rId10"/>
    <p:sldId id="337" r:id="rId11"/>
    <p:sldId id="261" r:id="rId12"/>
    <p:sldId id="341" r:id="rId13"/>
    <p:sldId id="342" r:id="rId14"/>
    <p:sldId id="343" r:id="rId15"/>
    <p:sldId id="270" r:id="rId16"/>
    <p:sldId id="266" r:id="rId17"/>
    <p:sldId id="267" r:id="rId18"/>
    <p:sldId id="344" r:id="rId19"/>
    <p:sldId id="346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26" r:id="rId44"/>
    <p:sldId id="327" r:id="rId45"/>
    <p:sldId id="328" r:id="rId46"/>
    <p:sldId id="329" r:id="rId47"/>
    <p:sldId id="330" r:id="rId48"/>
    <p:sldId id="331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8" autoAdjust="0"/>
    <p:restoredTop sz="94660"/>
  </p:normalViewPr>
  <p:slideViewPr>
    <p:cSldViewPr snapToGrid="0">
      <p:cViewPr varScale="1">
        <p:scale>
          <a:sx n="70" d="100"/>
          <a:sy n="70" d="100"/>
        </p:scale>
        <p:origin x="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84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72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00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7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54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55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38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61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64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49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75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15452-1492-4337-9462-6AF7E31FED14}" type="datetimeFigureOut">
              <a:rPr lang="en-IN" smtClean="0"/>
              <a:t>27-10-2020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9EE6D-4598-464E-9EC8-F798AC912D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58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53874"/>
            <a:ext cx="9144000" cy="2387600"/>
          </a:xfrm>
        </p:spPr>
        <p:txBody>
          <a:bodyPr/>
          <a:lstStyle/>
          <a:p>
            <a:r>
              <a:rPr lang="en-IN" dirty="0" smtClean="0"/>
              <a:t>CS 304 Compiler Design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Intermediate Code Generation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699321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3-address code</a:t>
            </a:r>
          </a:p>
        </p:txBody>
      </p:sp>
      <p:sp>
        <p:nvSpPr>
          <p:cNvPr id="25606" name="Content Placeholder 2"/>
          <p:cNvSpPr>
            <a:spLocks noGrp="1"/>
          </p:cNvSpPr>
          <p:nvPr>
            <p:ph idx="4294967295"/>
          </p:nvPr>
        </p:nvSpPr>
        <p:spPr>
          <a:xfrm>
            <a:off x="2597150" y="1654176"/>
            <a:ext cx="6394450" cy="1089025"/>
          </a:xfrm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Statements take the form: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x = y op z</a:t>
            </a:r>
          </a:p>
          <a:p>
            <a:pPr lvl="1"/>
            <a:r>
              <a:rPr lang="en-US" smtClean="0"/>
              <a:t>single operator and at most three names</a:t>
            </a:r>
          </a:p>
        </p:txBody>
      </p:sp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3886201" y="3492500"/>
            <a:ext cx="14319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x – 2 * y</a:t>
            </a:r>
          </a:p>
        </p:txBody>
      </p:sp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6172200" y="3352801"/>
            <a:ext cx="170815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t1 = 2 * y</a:t>
            </a:r>
          </a:p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t2 = x – t1</a:t>
            </a:r>
          </a:p>
        </p:txBody>
      </p:sp>
      <p:cxnSp>
        <p:nvCxnSpPr>
          <p:cNvPr id="25609" name="Straight Arrow Connector 9"/>
          <p:cNvCxnSpPr>
            <a:cxnSpLocks noChangeShapeType="1"/>
            <a:stCxn id="25607" idx="3"/>
            <a:endCxn id="25608" idx="1"/>
          </p:cNvCxnSpPr>
          <p:nvPr/>
        </p:nvCxnSpPr>
        <p:spPr bwMode="auto">
          <a:xfrm flipV="1">
            <a:off x="5318126" y="3676650"/>
            <a:ext cx="8540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610" name="Content Placeholder 2"/>
          <p:cNvSpPr txBox="1">
            <a:spLocks/>
          </p:cNvSpPr>
          <p:nvPr/>
        </p:nvSpPr>
        <p:spPr bwMode="auto">
          <a:xfrm>
            <a:off x="2667000" y="4419601"/>
            <a:ext cx="639445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419100" indent="-41910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Helvetica CE" charset="0"/>
              <a:buChar char="&gt;"/>
            </a:pPr>
            <a:r>
              <a:rPr lang="en-US">
                <a:solidFill>
                  <a:srgbClr val="0A017F"/>
                </a:solidFill>
                <a:ea typeface="ＭＳ Ｐゴシック" charset="-128"/>
                <a:cs typeface="ＭＳ Ｐゴシック" charset="-128"/>
              </a:rPr>
              <a:t>Advantages:</a:t>
            </a:r>
            <a:endParaRPr lang="en-US">
              <a:solidFill>
                <a:srgbClr val="0A017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38200" lvl="1" indent="-381000">
              <a:lnSpc>
                <a:spcPct val="95000"/>
              </a:lnSpc>
              <a:spcBef>
                <a:spcPct val="20000"/>
              </a:spcBef>
              <a:buFont typeface="Helvetica CE" charset="0"/>
              <a:buChar char="—"/>
            </a:pPr>
            <a:r>
              <a:rPr lang="en-US" sz="2000">
                <a:solidFill>
                  <a:srgbClr val="0A017F"/>
                </a:solidFill>
                <a:ea typeface="ＭＳ Ｐゴシック" charset="-128"/>
                <a:cs typeface="ＭＳ Ｐゴシック" charset="-128"/>
              </a:rPr>
              <a:t>compact form</a:t>
            </a:r>
          </a:p>
          <a:p>
            <a:pPr marL="838200" lvl="1" indent="-381000">
              <a:lnSpc>
                <a:spcPct val="95000"/>
              </a:lnSpc>
              <a:spcBef>
                <a:spcPct val="20000"/>
              </a:spcBef>
              <a:buFont typeface="Helvetica CE" charset="0"/>
              <a:buChar char="—"/>
            </a:pPr>
            <a:r>
              <a:rPr lang="en-US" sz="2000">
                <a:solidFill>
                  <a:srgbClr val="0A017F"/>
                </a:solidFill>
                <a:ea typeface="ＭＳ Ｐゴシック" charset="-128"/>
                <a:cs typeface="ＭＳ Ｐゴシック" charset="-128"/>
              </a:rPr>
              <a:t>names for intermediate values</a:t>
            </a:r>
          </a:p>
        </p:txBody>
      </p:sp>
    </p:spTree>
    <p:extLst>
      <p:ext uri="{BB962C8B-B14F-4D97-AF65-F5344CB8AC3E}">
        <p14:creationId xmlns:p14="http://schemas.microsoft.com/office/powerpoint/2010/main" val="32456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197" y="477672"/>
            <a:ext cx="8939284" cy="60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8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Three Address Instructions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956" y="1690688"/>
            <a:ext cx="8993360" cy="3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09" y="559558"/>
            <a:ext cx="8679976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979" y="2576411"/>
            <a:ext cx="8812042" cy="284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37" y="5426177"/>
            <a:ext cx="6890074" cy="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61" y="556382"/>
            <a:ext cx="8202303" cy="59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50" y="856634"/>
            <a:ext cx="8308700" cy="48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5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301" y="570030"/>
            <a:ext cx="7233314" cy="55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63" y="736979"/>
            <a:ext cx="8693624" cy="5500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05" y="6237027"/>
            <a:ext cx="3988990" cy="3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3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268" y="430189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61" y="777922"/>
            <a:ext cx="8502555" cy="56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481" y="504967"/>
            <a:ext cx="10016319" cy="56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81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937" y="832512"/>
            <a:ext cx="7997588" cy="559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2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358" y="529086"/>
            <a:ext cx="8243247" cy="59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528" y="542735"/>
            <a:ext cx="8175009" cy="58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9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630" y="365125"/>
            <a:ext cx="8584441" cy="6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73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290" y="365125"/>
            <a:ext cx="8966579" cy="61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6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08" y="136478"/>
            <a:ext cx="9280478" cy="65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6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221" y="365125"/>
            <a:ext cx="8461612" cy="60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5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812" y="365125"/>
            <a:ext cx="846161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6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365125"/>
            <a:ext cx="8830101" cy="59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29" y="365125"/>
            <a:ext cx="9621671" cy="63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9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63" y="365125"/>
            <a:ext cx="9239534" cy="60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0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606" y="515250"/>
            <a:ext cx="9594376" cy="66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0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459" y="365125"/>
            <a:ext cx="956708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15" y="365125"/>
            <a:ext cx="9157647" cy="62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9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775" y="549370"/>
            <a:ext cx="9143999" cy="63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7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643" y="655093"/>
            <a:ext cx="8297838" cy="55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6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266" y="160408"/>
            <a:ext cx="9021169" cy="66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334" y="365124"/>
            <a:ext cx="9021170" cy="62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8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15" y="365124"/>
            <a:ext cx="9608024" cy="63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830" y="532262"/>
            <a:ext cx="8898340" cy="57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4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334" y="365125"/>
            <a:ext cx="8857397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61" y="680801"/>
            <a:ext cx="8775509" cy="541268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4677" y="1211476"/>
            <a:ext cx="10515600" cy="4351338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566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67" y="365124"/>
            <a:ext cx="963532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96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266" y="365124"/>
            <a:ext cx="900752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3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676" y="491318"/>
            <a:ext cx="9198590" cy="63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55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7" y="259308"/>
            <a:ext cx="9184943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03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391" y="365124"/>
            <a:ext cx="9021170" cy="6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50" y="191068"/>
            <a:ext cx="9608024" cy="6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8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097" y="477672"/>
            <a:ext cx="8734566" cy="60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41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902" y="365125"/>
            <a:ext cx="8436226" cy="56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2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87" y="655092"/>
            <a:ext cx="8802806" cy="58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07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164" y="545910"/>
            <a:ext cx="8789158" cy="67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ＭＳ Ｐゴシック" charset="-128"/>
                <a:cs typeface="ＭＳ Ｐゴシック" charset="-128"/>
              </a:rPr>
              <a:t>Important IR properties</a:t>
            </a:r>
            <a:endParaRPr lang="en-IN" b="1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822" y="1825625"/>
            <a:ext cx="76643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57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516" y="532263"/>
            <a:ext cx="8111612" cy="56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42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537" y="614148"/>
            <a:ext cx="9635319" cy="62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29" y="586854"/>
            <a:ext cx="9512490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5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7" y="296887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537" y="573206"/>
            <a:ext cx="9376011" cy="60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8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28" y="365125"/>
            <a:ext cx="9785445" cy="59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24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21" y="464024"/>
            <a:ext cx="9689911" cy="61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42" y="477672"/>
            <a:ext cx="9526138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46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96" y="600501"/>
            <a:ext cx="9553432" cy="59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5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24" y="504967"/>
            <a:ext cx="9635319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935" y="365124"/>
            <a:ext cx="10343866" cy="62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322" y="259307"/>
            <a:ext cx="8147244" cy="59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84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072" y="365126"/>
            <a:ext cx="9403307" cy="62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323" y="365124"/>
            <a:ext cx="9758150" cy="62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5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709" y="201351"/>
            <a:ext cx="952613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96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365124"/>
            <a:ext cx="9526138" cy="63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81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140" y="365124"/>
            <a:ext cx="9280477" cy="63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46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436" y="365124"/>
            <a:ext cx="893928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027" y="365125"/>
            <a:ext cx="89802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0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448" y="365125"/>
            <a:ext cx="9007521" cy="63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430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68" y="365125"/>
            <a:ext cx="9253182" cy="62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8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42" y="477672"/>
            <a:ext cx="9758149" cy="63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Abstract syntax tree</a:t>
            </a:r>
          </a:p>
        </p:txBody>
      </p:sp>
      <p:pic>
        <p:nvPicPr>
          <p:cNvPr id="21510" name="Picture 7" descr="Picture 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1" y="1828800"/>
            <a:ext cx="3495675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1905000" y="1828801"/>
            <a:ext cx="4495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An AST is a parse tree with nodes for most non-terminals removed.</a:t>
            </a:r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1676400" y="2745879"/>
            <a:ext cx="4419600" cy="923330"/>
          </a:xfrm>
          <a:prstGeom prst="rect">
            <a:avLst/>
          </a:prstGeom>
          <a:solidFill>
            <a:srgbClr val="F4F3A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Since the program is already parsed, non-terminals needed to establish precedence and associativity can be collapsed!</a:t>
            </a:r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6400800" y="4724401"/>
            <a:ext cx="396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 linear operator form of this tree (postfix) would be:</a:t>
            </a:r>
          </a:p>
        </p:txBody>
      </p:sp>
      <p:sp>
        <p:nvSpPr>
          <p:cNvPr id="21514" name="TextBox 12"/>
          <p:cNvSpPr txBox="1">
            <a:spLocks noChangeArrowheads="1"/>
          </p:cNvSpPr>
          <p:nvPr/>
        </p:nvSpPr>
        <p:spPr bwMode="auto">
          <a:xfrm>
            <a:off x="7467600" y="5791200"/>
            <a:ext cx="1425390" cy="369332"/>
          </a:xfrm>
          <a:prstGeom prst="rect">
            <a:avLst/>
          </a:prstGeom>
          <a:noFill/>
          <a:ln w="9525">
            <a:solidFill>
              <a:srgbClr val="05027D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x 2 y * -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177" y="3908793"/>
            <a:ext cx="490750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i="0" u="none" strike="noStrike" baseline="0" dirty="0" smtClean="0">
                <a:solidFill>
                  <a:srgbClr val="56439B"/>
                </a:solidFill>
                <a:latin typeface="ComicSansMS"/>
              </a:rPr>
              <a:t>redundancy in</a:t>
            </a:r>
          </a:p>
          <a:p>
            <a:r>
              <a:rPr lang="en-IN" b="0" i="0" u="none" strike="noStrike" baseline="0" dirty="0" smtClean="0">
                <a:solidFill>
                  <a:srgbClr val="56439B"/>
                </a:solidFill>
                <a:latin typeface="ComicSansMS"/>
              </a:rPr>
              <a:t>Representation</a:t>
            </a:r>
          </a:p>
          <a:p>
            <a:r>
              <a:rPr lang="es-ES" sz="3200" dirty="0"/>
              <a:t>x × 2 + x × 2 × y</a:t>
            </a:r>
            <a:endParaRPr lang="en-I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86" y="3901134"/>
            <a:ext cx="1885704" cy="16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708" y="218364"/>
            <a:ext cx="10058400" cy="70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73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134" y="532262"/>
            <a:ext cx="9319732" cy="37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7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134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35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15" y="365125"/>
            <a:ext cx="952613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54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49" y="477672"/>
            <a:ext cx="9280478" cy="61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6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Directed acyclic graph</a:t>
            </a:r>
          </a:p>
        </p:txBody>
      </p:sp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1828800" y="1905001"/>
            <a:ext cx="3200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 DAG is an AST with unique, shared nodes for each value.</a:t>
            </a:r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2073275" y="3133724"/>
            <a:ext cx="3094038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x := 2 * y + sin(2*x)</a:t>
            </a:r>
          </a:p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z := x / 2</a:t>
            </a:r>
          </a:p>
        </p:txBody>
      </p:sp>
      <p:pic>
        <p:nvPicPr>
          <p:cNvPr id="22536" name="Picture 7" descr="Picture 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5425" y="1676400"/>
            <a:ext cx="5170488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25" y="4108598"/>
            <a:ext cx="5500048" cy="26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Control flow graph</a:t>
            </a:r>
          </a:p>
        </p:txBody>
      </p:sp>
      <p:sp>
        <p:nvSpPr>
          <p:cNvPr id="23555" name="Content Placeholder 8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A CFG models </a:t>
            </a:r>
            <a:r>
              <a:rPr lang="en-US" i="1" dirty="0" smtClean="0">
                <a:solidFill>
                  <a:srgbClr val="7E0007"/>
                </a:solidFill>
                <a:ea typeface="ＭＳ Ｐゴシック" charset="-128"/>
                <a:cs typeface="ＭＳ Ｐゴシック" charset="-128"/>
              </a:rPr>
              <a:t>transfer of control</a:t>
            </a:r>
            <a:r>
              <a:rPr lang="en-US" i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in a program</a:t>
            </a:r>
          </a:p>
          <a:p>
            <a:pPr lvl="1"/>
            <a:r>
              <a:rPr lang="en-US" dirty="0" smtClean="0"/>
              <a:t>nodes are </a:t>
            </a:r>
            <a:r>
              <a:rPr lang="en-US" i="1" u="sng" dirty="0" smtClean="0">
                <a:solidFill>
                  <a:srgbClr val="7E0007"/>
                </a:solidFill>
              </a:rPr>
              <a:t>basic blocks</a:t>
            </a:r>
            <a:r>
              <a:rPr lang="en-US" dirty="0" smtClean="0"/>
              <a:t> (straight-line blocks of code)</a:t>
            </a:r>
          </a:p>
          <a:p>
            <a:pPr lvl="1"/>
            <a:r>
              <a:rPr lang="en-US" dirty="0" smtClean="0"/>
              <a:t>edges represent </a:t>
            </a:r>
            <a:r>
              <a:rPr lang="en-US" i="1" dirty="0" smtClean="0">
                <a:solidFill>
                  <a:srgbClr val="7E0007"/>
                </a:solidFill>
              </a:rPr>
              <a:t>control flow</a:t>
            </a:r>
            <a:r>
              <a:rPr lang="en-US" i="1" dirty="0" smtClean="0"/>
              <a:t> </a:t>
            </a:r>
            <a:r>
              <a:rPr lang="en-US" dirty="0" smtClean="0"/>
              <a:t>(loops, if/else, </a:t>
            </a:r>
            <a:r>
              <a:rPr lang="en-US" dirty="0" err="1" smtClean="0"/>
              <a:t>goto</a:t>
            </a:r>
            <a:r>
              <a:rPr lang="en-US" dirty="0" smtClean="0"/>
              <a:t> …)</a:t>
            </a:r>
          </a:p>
        </p:txBody>
      </p:sp>
      <p:sp>
        <p:nvSpPr>
          <p:cNvPr id="23559" name="TextBox 6"/>
          <p:cNvSpPr txBox="1">
            <a:spLocks noChangeArrowheads="1"/>
          </p:cNvSpPr>
          <p:nvPr/>
        </p:nvSpPr>
        <p:spPr bwMode="auto">
          <a:xfrm>
            <a:off x="2438401" y="3352800"/>
            <a:ext cx="1985963" cy="175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if x = y then</a:t>
            </a:r>
          </a:p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	S1</a:t>
            </a:r>
          </a:p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else</a:t>
            </a:r>
          </a:p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	S2</a:t>
            </a:r>
          </a:p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defTabSz="355600"/>
            <a:r>
              <a:rPr lang="en-US">
                <a:latin typeface="Courier" charset="0"/>
                <a:ea typeface="Courier" charset="0"/>
                <a:cs typeface="Courier" charset="0"/>
              </a:rPr>
              <a:t>S3</a:t>
            </a:r>
          </a:p>
        </p:txBody>
      </p:sp>
      <p:pic>
        <p:nvPicPr>
          <p:cNvPr id="23560" name="Picture 14" descr="Picture 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1" y="3276601"/>
            <a:ext cx="3559175" cy="311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80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187</Words>
  <Application>Microsoft Office PowerPoint</Application>
  <PresentationFormat>Widescreen</PresentationFormat>
  <Paragraphs>35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ＭＳ Ｐゴシック</vt:lpstr>
      <vt:lpstr>Arial</vt:lpstr>
      <vt:lpstr>Calibri</vt:lpstr>
      <vt:lpstr>Calibri Light</vt:lpstr>
      <vt:lpstr>ComicSansMS</vt:lpstr>
      <vt:lpstr>Courier</vt:lpstr>
      <vt:lpstr>Helvetica CE</vt:lpstr>
      <vt:lpstr>Office Theme</vt:lpstr>
      <vt:lpstr>CS 304 Compiler Design</vt:lpstr>
      <vt:lpstr>PowerPoint Presentation</vt:lpstr>
      <vt:lpstr>PowerPoint Presentation</vt:lpstr>
      <vt:lpstr>PowerPoint Presentation</vt:lpstr>
      <vt:lpstr>Important IR properties</vt:lpstr>
      <vt:lpstr>PowerPoint Presentation</vt:lpstr>
      <vt:lpstr>Abstract syntax tree</vt:lpstr>
      <vt:lpstr>Directed acyclic graph</vt:lpstr>
      <vt:lpstr>Control flow graph</vt:lpstr>
      <vt:lpstr>3-address code</vt:lpstr>
      <vt:lpstr>PowerPoint Presentation</vt:lpstr>
      <vt:lpstr>Three Address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22</cp:revision>
  <dcterms:created xsi:type="dcterms:W3CDTF">2020-10-27T12:01:31Z</dcterms:created>
  <dcterms:modified xsi:type="dcterms:W3CDTF">2020-10-27T14:19:08Z</dcterms:modified>
</cp:coreProperties>
</file>